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23/06/1439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23/06/1439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23/06/1439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23/06/1439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23/06/1439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23/06/1439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COMMUNICATIVE LANGUAGE TEACHING</a:t>
            </a:r>
            <a:endParaRPr lang="ar-IQ" dirty="0"/>
          </a:p>
        </p:txBody>
      </p:sp>
      <p:sp>
        <p:nvSpPr>
          <p:cNvPr id="3" name="عنوان فرعي 2"/>
          <p:cNvSpPr>
            <a:spLocks noGrp="1"/>
          </p:cNvSpPr>
          <p:nvPr>
            <p:ph type="subTitle" idx="1"/>
          </p:nvPr>
        </p:nvSpPr>
        <p:spPr/>
        <p:txBody>
          <a:bodyPr/>
          <a:lstStyle/>
          <a:p>
            <a:r>
              <a:rPr lang="en-US" b="1" dirty="0" smtClean="0"/>
              <a:t>C L T </a:t>
            </a:r>
            <a:endParaRPr lang="ar-IQ"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fontScale="92500"/>
          </a:bodyPr>
          <a:lstStyle/>
          <a:p>
            <a:pPr algn="l" rtl="0">
              <a:buNone/>
            </a:pPr>
            <a:r>
              <a:rPr lang="en-US" dirty="0" smtClean="0"/>
              <a:t>6. How is language / culture viewed?</a:t>
            </a:r>
          </a:p>
          <a:p>
            <a:pPr algn="l" rtl="0"/>
            <a:r>
              <a:rPr lang="en-US" dirty="0" smtClean="0"/>
              <a:t>Language is for communication</a:t>
            </a:r>
          </a:p>
          <a:p>
            <a:pPr algn="l" rtl="0"/>
            <a:r>
              <a:rPr lang="en-US" dirty="0" smtClean="0"/>
              <a:t>Both of linguistic competence and communicative competence are necessary for communication</a:t>
            </a:r>
          </a:p>
          <a:p>
            <a:pPr algn="l" rtl="0"/>
            <a:r>
              <a:rPr lang="en-US" dirty="0" smtClean="0"/>
              <a:t>Communication requires knowledge of language forms with their meaning and functions. </a:t>
            </a:r>
          </a:p>
          <a:p>
            <a:pPr algn="l" rtl="0"/>
            <a:r>
              <a:rPr lang="en-US" dirty="0" smtClean="0"/>
              <a:t>Culture is the lifestyle of the language native speakers. Learners should be aware of the fact that communication is not done through language only, but there is what is called nonverbal communication</a:t>
            </a:r>
          </a:p>
          <a:p>
            <a:pPr algn="l" rtl="0">
              <a:buNone/>
            </a:pP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pPr algn="l" rtl="0">
              <a:buNone/>
            </a:pPr>
            <a:r>
              <a:rPr lang="en-US" dirty="0" smtClean="0"/>
              <a:t>7. Language Components / Skills emphasized :</a:t>
            </a:r>
          </a:p>
          <a:p>
            <a:pPr algn="l" rtl="0"/>
            <a:r>
              <a:rPr lang="en-US" dirty="0" smtClean="0"/>
              <a:t>Language functions are emphasized over form ( functional syllabus )</a:t>
            </a:r>
          </a:p>
          <a:p>
            <a:pPr algn="l" rtl="0"/>
            <a:r>
              <a:rPr lang="en-US" dirty="0" smtClean="0"/>
              <a:t>For beginners, simple forms are presented. But with advanced students, language is taught according to its functions</a:t>
            </a:r>
          </a:p>
          <a:p>
            <a:pPr algn="l" rtl="0"/>
            <a:r>
              <a:rPr lang="en-US" dirty="0" smtClean="0"/>
              <a:t>Students work with language at the discourse or </a:t>
            </a:r>
            <a:r>
              <a:rPr lang="en-US" dirty="0" err="1" smtClean="0"/>
              <a:t>suprasentential</a:t>
            </a:r>
            <a:r>
              <a:rPr lang="en-US" dirty="0" smtClean="0"/>
              <a:t> level ( cohesion &amp; coherence )</a:t>
            </a:r>
          </a:p>
          <a:p>
            <a:pPr algn="l" rtl="0"/>
            <a:r>
              <a:rPr lang="en-US" dirty="0" smtClean="0"/>
              <a:t>All four skills are emphasized</a:t>
            </a:r>
          </a:p>
          <a:p>
            <a:pPr algn="l" rtl="0"/>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lstStyle/>
          <a:p>
            <a:pPr algn="l" rtl="0">
              <a:buNone/>
            </a:pPr>
            <a:r>
              <a:rPr lang="en-US" dirty="0" smtClean="0"/>
              <a:t>8. Role of Native Language :</a:t>
            </a:r>
          </a:p>
          <a:p>
            <a:pPr algn="just" rtl="0">
              <a:buNone/>
            </a:pPr>
            <a:r>
              <a:rPr lang="en-US" dirty="0" smtClean="0"/>
              <a:t>The learners’ native language should only be used when it is necessary. The target language must be the only one used in the class. It should not only be used in the activities, but also in giving instructions and assigning homework as this is considered a type of exchange. This would help the students understand that language is for communication, and not only an object to be studied.</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pPr algn="l" rtl="0">
              <a:buNone/>
            </a:pPr>
            <a:r>
              <a:rPr lang="en-US" dirty="0" smtClean="0"/>
              <a:t>8. Evaluation :</a:t>
            </a:r>
          </a:p>
          <a:p>
            <a:pPr algn="l" rtl="0"/>
            <a:r>
              <a:rPr lang="en-US" dirty="0" smtClean="0"/>
              <a:t>Evaluation should be for students’ fluency and accuracy</a:t>
            </a:r>
          </a:p>
          <a:p>
            <a:pPr algn="l" rtl="0"/>
            <a:r>
              <a:rPr lang="en-US" dirty="0" smtClean="0"/>
              <a:t>Informal evaluation can be done through the activities</a:t>
            </a:r>
          </a:p>
          <a:p>
            <a:pPr algn="just" rtl="0"/>
            <a:r>
              <a:rPr lang="en-US" dirty="0" smtClean="0"/>
              <a:t>Formal evaluation can be done through integrative tests as long as it is communicative</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pPr algn="l" rtl="0">
              <a:buNone/>
            </a:pPr>
            <a:r>
              <a:rPr lang="en-US" dirty="0" smtClean="0"/>
              <a:t>10 . Error Correction :</a:t>
            </a:r>
          </a:p>
          <a:p>
            <a:pPr algn="just" rtl="0">
              <a:buNone/>
            </a:pPr>
            <a:r>
              <a:rPr lang="en-US" dirty="0" smtClean="0"/>
              <a:t>For beginners, fluency is important. So, errors should be tolerated . The teacher must note down his / her students language errors to be worked on them later in accuracy – based activities.</a:t>
            </a:r>
          </a:p>
          <a:p>
            <a:pPr algn="l" rtl="0">
              <a:buNone/>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TECHNIQUES</a:t>
            </a:r>
            <a:endParaRPr lang="ar-IQ" dirty="0"/>
          </a:p>
        </p:txBody>
      </p:sp>
      <p:sp>
        <p:nvSpPr>
          <p:cNvPr id="3" name="عنصر نائب للمحتوى 2"/>
          <p:cNvSpPr>
            <a:spLocks noGrp="1"/>
          </p:cNvSpPr>
          <p:nvPr>
            <p:ph idx="1"/>
          </p:nvPr>
        </p:nvSpPr>
        <p:spPr/>
        <p:txBody>
          <a:bodyPr/>
          <a:lstStyle/>
          <a:p>
            <a:pPr algn="l" rtl="0"/>
            <a:r>
              <a:rPr lang="en-US" dirty="0" smtClean="0"/>
              <a:t>Authentic Material</a:t>
            </a:r>
          </a:p>
          <a:p>
            <a:pPr algn="l" rtl="0"/>
            <a:r>
              <a:rPr lang="en-US" dirty="0" smtClean="0"/>
              <a:t>Scrambled Sentences</a:t>
            </a:r>
          </a:p>
          <a:p>
            <a:pPr algn="l" rtl="0"/>
            <a:r>
              <a:rPr lang="en-US" dirty="0" smtClean="0"/>
              <a:t>Language Games</a:t>
            </a:r>
          </a:p>
          <a:p>
            <a:pPr algn="l" rtl="0"/>
            <a:r>
              <a:rPr lang="en-US" dirty="0" smtClean="0"/>
              <a:t>Picture Strip – Story</a:t>
            </a:r>
          </a:p>
          <a:p>
            <a:pPr algn="l" rtl="0"/>
            <a:r>
              <a:rPr lang="en-US" dirty="0" smtClean="0"/>
              <a:t>Role </a:t>
            </a:r>
            <a:r>
              <a:rPr lang="en-US" smtClean="0"/>
              <a:t>- Play</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cene3d>
            <a:camera prst="orthographicFront"/>
            <a:lightRig rig="threePt" dir="t"/>
          </a:scene3d>
          <a:sp3d>
            <a:bevelT prst="slope"/>
          </a:sp3d>
        </p:spPr>
        <p:txBody>
          <a:bodyPr/>
          <a:lstStyle/>
          <a:p>
            <a:r>
              <a:rPr lang="en-US" dirty="0" smtClean="0"/>
              <a:t>INTRODUCTION</a:t>
            </a:r>
            <a:endParaRPr lang="ar-IQ" dirty="0"/>
          </a:p>
        </p:txBody>
      </p:sp>
      <p:sp>
        <p:nvSpPr>
          <p:cNvPr id="3" name="عنصر نائب للمحتوى 2"/>
          <p:cNvSpPr>
            <a:spLocks noGrp="1"/>
          </p:cNvSpPr>
          <p:nvPr>
            <p:ph idx="1"/>
          </p:nvPr>
        </p:nvSpPr>
        <p:spPr/>
        <p:txBody>
          <a:bodyPr>
            <a:normAutofit fontScale="92500" lnSpcReduction="10000"/>
          </a:bodyPr>
          <a:lstStyle/>
          <a:p>
            <a:pPr algn="just" rtl="0">
              <a:buNone/>
            </a:pPr>
            <a:r>
              <a:rPr lang="en-US" dirty="0" smtClean="0"/>
              <a:t>Previous language teaching methods are thought to be inadequate to teach learners using the target language to communicate in real situations outside the classroom. </a:t>
            </a:r>
          </a:p>
          <a:p>
            <a:pPr algn="just" rtl="0">
              <a:buNone/>
            </a:pPr>
            <a:r>
              <a:rPr lang="en-US" dirty="0" smtClean="0"/>
              <a:t>It is important the foreign language learners are enabled to use their linguistic competence               ( knowledge about language ) and the communicative competence ( knowing what and how to say what to whom ) in communication in real life situations.</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dirty="0" smtClean="0"/>
              <a:t>PRINCIPLES</a:t>
            </a:r>
            <a:endParaRPr lang="ar-IQ" dirty="0"/>
          </a:p>
        </p:txBody>
      </p:sp>
      <p:sp>
        <p:nvSpPr>
          <p:cNvPr id="3" name="عنصر نائب للمحتوى 2"/>
          <p:cNvSpPr>
            <a:spLocks noGrp="1"/>
          </p:cNvSpPr>
          <p:nvPr>
            <p:ph idx="1"/>
          </p:nvPr>
        </p:nvSpPr>
        <p:spPr/>
        <p:txBody>
          <a:bodyPr/>
          <a:lstStyle/>
          <a:p>
            <a:pPr marL="514350" indent="-514350" algn="l" rtl="0">
              <a:buAutoNum type="arabicPeriod"/>
            </a:pPr>
            <a:r>
              <a:rPr lang="en-US" dirty="0" smtClean="0"/>
              <a:t>Teacher’s Objectives : To enable students to communicate in the target language through knowing language ( forms, meanings and functions ) and knowing how to make use the appropriate language forms in different social functions. </a:t>
            </a:r>
          </a:p>
          <a:p>
            <a:pPr marL="514350" indent="-514350" algn="l" rtl="0">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lnSpcReduction="10000"/>
          </a:bodyPr>
          <a:lstStyle/>
          <a:p>
            <a:pPr algn="l" rtl="0">
              <a:buNone/>
            </a:pPr>
            <a:r>
              <a:rPr lang="en-US" dirty="0" smtClean="0"/>
              <a:t>2. Teacher’s / Students’ Roles :</a:t>
            </a:r>
          </a:p>
          <a:p>
            <a:pPr algn="l" rtl="0">
              <a:buNone/>
            </a:pPr>
            <a:r>
              <a:rPr lang="en-US" dirty="0" smtClean="0"/>
              <a:t>Teacher’s Role : At the beginning of the class, the teacher is a facilitator ( sets up the situation through which the students would communicate )</a:t>
            </a:r>
          </a:p>
          <a:p>
            <a:pPr algn="l" rtl="0">
              <a:buNone/>
            </a:pPr>
            <a:r>
              <a:rPr lang="en-US" dirty="0" smtClean="0"/>
              <a:t>During the activities, the teacher is :</a:t>
            </a:r>
          </a:p>
          <a:p>
            <a:pPr algn="l" rtl="0"/>
            <a:r>
              <a:rPr lang="en-US" dirty="0" smtClean="0"/>
              <a:t>Advisor ( answering students’ questions )</a:t>
            </a:r>
          </a:p>
          <a:p>
            <a:pPr algn="l" rtl="0"/>
            <a:r>
              <a:rPr lang="en-US" dirty="0" smtClean="0"/>
              <a:t>Monitor of the students’ performance</a:t>
            </a:r>
          </a:p>
          <a:p>
            <a:pPr algn="l" rtl="0"/>
            <a:r>
              <a:rPr lang="en-US" dirty="0" smtClean="0"/>
              <a:t>Noting students’ errors in order to work on them later on through certain activities he/she designs</a:t>
            </a:r>
          </a:p>
          <a:p>
            <a:pPr algn="l" rtl="0">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pPr algn="l" rtl="0"/>
            <a:r>
              <a:rPr lang="en-US" dirty="0" smtClean="0"/>
              <a:t>Co – communicator : the teacher may participate in the communicative activity with the students</a:t>
            </a:r>
          </a:p>
          <a:p>
            <a:pPr algn="l" rtl="0">
              <a:buNone/>
            </a:pPr>
            <a:r>
              <a:rPr lang="en-US" dirty="0" smtClean="0"/>
              <a:t>Students’ Roles :</a:t>
            </a:r>
          </a:p>
          <a:p>
            <a:pPr algn="l" rtl="0"/>
            <a:r>
              <a:rPr lang="en-US" dirty="0" smtClean="0"/>
              <a:t>The main role is communicators ( actively participating in the communicative activities to make themselves understood despite heir incomplete knowledge )</a:t>
            </a:r>
          </a:p>
          <a:p>
            <a:pPr algn="l" rtl="0"/>
            <a:r>
              <a:rPr lang="en-US" dirty="0" smtClean="0"/>
              <a:t>Responsible for their own learning as the class is not teacher-centered</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pPr algn="l" rtl="0">
              <a:buNone/>
            </a:pPr>
            <a:r>
              <a:rPr lang="en-US" dirty="0" smtClean="0"/>
              <a:t>3. Characteristics of the teaching / learning process :</a:t>
            </a:r>
          </a:p>
          <a:p>
            <a:pPr algn="l" rtl="0">
              <a:buNone/>
            </a:pPr>
            <a:r>
              <a:rPr lang="en-US" dirty="0" smtClean="0"/>
              <a:t>Morrow ( 1981 ) states that communicative activities have three features :</a:t>
            </a:r>
          </a:p>
          <a:p>
            <a:pPr marL="514350" indent="-514350" algn="l" rtl="0">
              <a:buFont typeface="+mj-lt"/>
              <a:buAutoNum type="arabicPeriod"/>
            </a:pPr>
            <a:r>
              <a:rPr lang="en-US" dirty="0" smtClean="0"/>
              <a:t>Information gap : It exists when one person in an exchange knows something the other person does not know. It is different from  display questions in which the teacher ask the students to display their knowledge, but not to give information</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lstStyle/>
          <a:p>
            <a:pPr algn="l" rtl="0">
              <a:buNone/>
            </a:pPr>
            <a:r>
              <a:rPr lang="en-US" dirty="0" smtClean="0"/>
              <a:t>2. Choice : The speaker has the choice of what to say and how to say it.</a:t>
            </a:r>
          </a:p>
          <a:p>
            <a:pPr algn="l" rtl="0">
              <a:buNone/>
            </a:pPr>
            <a:r>
              <a:rPr lang="en-US" dirty="0" smtClean="0"/>
              <a:t>3. Feedback : A true communication should have a purpose. The speaker can evaluate whether the aim of the communication has been achieved or not depending on the information received from the listener. </a:t>
            </a:r>
          </a:p>
          <a:p>
            <a:pPr algn="l" rtl="0">
              <a:buNone/>
            </a:pPr>
            <a:r>
              <a:rPr lang="en-US" dirty="0" smtClean="0"/>
              <a:t>Other features are :</a:t>
            </a:r>
          </a:p>
          <a:p>
            <a:pPr algn="l" rtl="0"/>
            <a:r>
              <a:rPr lang="en-US" dirty="0" smtClean="0"/>
              <a:t>Authentic Materials / Situations</a:t>
            </a:r>
          </a:p>
          <a:p>
            <a:pPr algn="l" rtl="0"/>
            <a:r>
              <a:rPr lang="en-US" dirty="0" smtClean="0"/>
              <a:t>Students work in </a:t>
            </a:r>
            <a:r>
              <a:rPr lang="en-US" smtClean="0"/>
              <a:t>pairs groups</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pPr algn="just" rtl="0">
              <a:buNone/>
            </a:pPr>
            <a:r>
              <a:rPr lang="en-US" sz="4000" dirty="0" smtClean="0"/>
              <a:t>4. Interaction :</a:t>
            </a:r>
          </a:p>
          <a:p>
            <a:pPr algn="just" rtl="0">
              <a:buNone/>
            </a:pPr>
            <a:r>
              <a:rPr lang="en-US" sz="4000" dirty="0" smtClean="0"/>
              <a:t>The teacher starts the interaction when setting the communicative situation. During the activities, there is T – S interaction when the teacher functions as co-communicator. Most of the interaction in the class should S – S . </a:t>
            </a:r>
          </a:p>
          <a:p>
            <a:pPr algn="l" rtl="0">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lstStyle/>
          <a:p>
            <a:pPr algn="l" rtl="0">
              <a:buNone/>
            </a:pPr>
            <a:r>
              <a:rPr lang="en-US" dirty="0" smtClean="0"/>
              <a:t>5. Students’ Feelings :</a:t>
            </a:r>
          </a:p>
          <a:p>
            <a:pPr algn="l" rtl="0"/>
            <a:r>
              <a:rPr lang="en-US" dirty="0" smtClean="0"/>
              <a:t>Students are motivated </a:t>
            </a:r>
            <a:r>
              <a:rPr lang="en-US" dirty="0" smtClean="0"/>
              <a:t>to </a:t>
            </a:r>
            <a:r>
              <a:rPr lang="en-US" dirty="0" smtClean="0"/>
              <a:t>learn when they find what they are learning is something useful</a:t>
            </a:r>
          </a:p>
          <a:p>
            <a:pPr algn="l" rtl="0"/>
            <a:r>
              <a:rPr lang="en-US" dirty="0" smtClean="0"/>
              <a:t>Teacher must give the students the chance to express their ideas and opinions</a:t>
            </a:r>
          </a:p>
          <a:p>
            <a:pPr algn="l" rtl="0"/>
            <a:r>
              <a:rPr lang="en-US" dirty="0" smtClean="0"/>
              <a:t>Security is enhanced through the group work</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754</Words>
  <PresentationFormat>عرض على الشاشة (3:4)‏</PresentationFormat>
  <Paragraphs>55</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سمة Office</vt:lpstr>
      <vt:lpstr>COMMUNICATIVE LANGUAGE TEACHING</vt:lpstr>
      <vt:lpstr>INTRODUCTION</vt:lpstr>
      <vt:lpstr>PRINCIPLES</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TECHNIQUES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COMMUNICATIVE LANGUAGE TEACHING</dc:title>
  <dc:creator>acer-</dc:creator>
  <cp:lastModifiedBy>ALI SAHIUNY</cp:lastModifiedBy>
  <cp:revision>25</cp:revision>
  <dcterms:created xsi:type="dcterms:W3CDTF">2018-03-05T16:52:41Z</dcterms:created>
  <dcterms:modified xsi:type="dcterms:W3CDTF">2018-03-10T20:46:07Z</dcterms:modified>
</cp:coreProperties>
</file>